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8.jpg" ContentType="image/jpeg"/>
  <Override PartName="/ppt/media/image9.jpg" ContentType="image/jpeg"/>
  <Override PartName="/ppt/media/image10.jpg" ContentType="image/jpeg"/>
  <Override PartName="/ppt/media/image11.jpg" ContentType="image/jpeg"/>
  <Override PartName="/ppt/media/image12.jpg" ContentType="image/jpeg"/>
  <Override PartName="/ppt/media/image13.jpg" ContentType="image/jpeg"/>
  <Override PartName="/ppt/media/image1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sldIdLst>
    <p:sldId id="369" r:id="rId3"/>
    <p:sldId id="371" r:id="rId4"/>
    <p:sldId id="370" r:id="rId5"/>
    <p:sldId id="270" r:id="rId6"/>
    <p:sldId id="262" r:id="rId7"/>
    <p:sldId id="261" r:id="rId8"/>
    <p:sldId id="268" r:id="rId9"/>
    <p:sldId id="264" r:id="rId10"/>
    <p:sldId id="263" r:id="rId11"/>
    <p:sldId id="265" r:id="rId12"/>
    <p:sldId id="269" r:id="rId13"/>
    <p:sldId id="266" r:id="rId14"/>
  </p:sldIdLst>
  <p:sldSz cx="16256000" cy="16256000"/>
  <p:notesSz cx="16256000" cy="16256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0000FF"/>
    <a:srgbClr val="003300"/>
    <a:srgbClr val="1360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1544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0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356" y="3318891"/>
            <a:ext cx="6430041" cy="2248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713" y="5995416"/>
            <a:ext cx="5295328" cy="26765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23825" y="2279776"/>
            <a:ext cx="3657346" cy="18496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750060" y="3374263"/>
            <a:ext cx="847725" cy="581024"/>
          </a:xfrm>
          <a:custGeom>
            <a:avLst/>
            <a:gdLst/>
            <a:ahLst/>
            <a:cxnLst/>
            <a:rect l="l" t="t" r="r" b="b"/>
            <a:pathLst>
              <a:path w="847725" h="581024">
                <a:moveTo>
                  <a:pt x="0" y="581024"/>
                </a:moveTo>
                <a:lnTo>
                  <a:pt x="847725" y="581024"/>
                </a:lnTo>
                <a:lnTo>
                  <a:pt x="847725" y="0"/>
                </a:lnTo>
                <a:lnTo>
                  <a:pt x="0" y="0"/>
                </a:lnTo>
                <a:lnTo>
                  <a:pt x="0" y="581024"/>
                </a:lnTo>
                <a:close/>
              </a:path>
            </a:pathLst>
          </a:custGeom>
          <a:ln w="76200">
            <a:solidFill>
              <a:srgbClr val="0423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237" y="2462403"/>
            <a:ext cx="3290668" cy="706602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5848" y="2462403"/>
            <a:ext cx="3290668" cy="706602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husky\Desktop\2014-FSI LOGO.jpg">
            <a:extLst>
              <a:ext uri="{FF2B5EF4-FFF2-40B4-BE49-F238E27FC236}">
                <a16:creationId xmlns:a16="http://schemas.microsoft.com/office/drawing/2014/main" id="{67D161B0-E26B-6B56-CFBE-B000B30CD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55" y="383822"/>
            <a:ext cx="2472267" cy="2558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9">
            <a:extLst>
              <a:ext uri="{FF2B5EF4-FFF2-40B4-BE49-F238E27FC236}">
                <a16:creationId xmlns:a16="http://schemas.microsoft.com/office/drawing/2014/main" id="{F81FABD0-12EE-F66F-9C66-9B7742E2F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1066" y="436504"/>
            <a:ext cx="6165470" cy="173406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標楷體" pitchFamily="65" charset="-120"/>
              </a:defRPr>
            </a:lvl9pPr>
          </a:lstStyle>
          <a:p>
            <a:pPr eaLnBrk="1" hangingPunct="1">
              <a:defRPr/>
            </a:pPr>
            <a:r>
              <a:rPr lang="en-US" altLang="zh-TW" sz="2667" dirty="0">
                <a:solidFill>
                  <a:srgbClr val="2A9290"/>
                </a:solidFill>
                <a:latin typeface="Times New Roman" pitchFamily="18" charset="0"/>
                <a:cs typeface="Times New Roman" pitchFamily="18" charset="0"/>
              </a:rPr>
              <a:t>Tel:02-8751-1232</a:t>
            </a:r>
            <a:r>
              <a:rPr lang="zh-TW" altLang="en-US" sz="2667" dirty="0">
                <a:solidFill>
                  <a:srgbClr val="2A929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TW" sz="2667" dirty="0">
                <a:solidFill>
                  <a:srgbClr val="2A9290"/>
                </a:solidFill>
                <a:latin typeface="Times New Roman" pitchFamily="18" charset="0"/>
                <a:cs typeface="Times New Roman" pitchFamily="18" charset="0"/>
              </a:rPr>
              <a:t>Fax:02-8751-1235</a:t>
            </a:r>
          </a:p>
          <a:p>
            <a:pPr eaLnBrk="1" hangingPunct="1">
              <a:defRPr/>
            </a:pPr>
            <a:r>
              <a:rPr lang="zh-TW" altLang="en-US" sz="2667" dirty="0">
                <a:solidFill>
                  <a:srgbClr val="2A9290"/>
                </a:solidFill>
                <a:latin typeface="Times New Roman" pitchFamily="18" charset="0"/>
                <a:cs typeface="Times New Roman" pitchFamily="18" charset="0"/>
              </a:rPr>
              <a:t>臺北市內湖區內湖路一段</a:t>
            </a:r>
            <a:r>
              <a:rPr lang="en-US" altLang="zh-TW" sz="2667" dirty="0">
                <a:solidFill>
                  <a:srgbClr val="2A9290"/>
                </a:solidFill>
                <a:latin typeface="Times New Roman" pitchFamily="18" charset="0"/>
                <a:cs typeface="Times New Roman" pitchFamily="18" charset="0"/>
              </a:rPr>
              <a:t>120</a:t>
            </a:r>
            <a:r>
              <a:rPr lang="zh-TW" altLang="en-US" sz="2667" dirty="0">
                <a:solidFill>
                  <a:srgbClr val="2A9290"/>
                </a:solidFill>
                <a:latin typeface="Times New Roman" pitchFamily="18" charset="0"/>
                <a:cs typeface="Times New Roman" pitchFamily="18" charset="0"/>
              </a:rPr>
              <a:t>巷</a:t>
            </a:r>
            <a:r>
              <a:rPr lang="en-US" altLang="zh-TW" sz="2667" dirty="0">
                <a:solidFill>
                  <a:srgbClr val="2A929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zh-TW" altLang="en-US" sz="2667" dirty="0">
                <a:solidFill>
                  <a:srgbClr val="2A9290"/>
                </a:solidFill>
                <a:latin typeface="Times New Roman" pitchFamily="18" charset="0"/>
                <a:cs typeface="Times New Roman" pitchFamily="18" charset="0"/>
              </a:rPr>
              <a:t>弄</a:t>
            </a:r>
            <a:r>
              <a:rPr lang="en-US" altLang="zh-TW" sz="2667" dirty="0">
                <a:solidFill>
                  <a:srgbClr val="2A9290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zh-TW" altLang="en-US" sz="2667" dirty="0">
                <a:solidFill>
                  <a:srgbClr val="2A9290"/>
                </a:solidFill>
                <a:latin typeface="Times New Roman" pitchFamily="18" charset="0"/>
                <a:cs typeface="Times New Roman" pitchFamily="18" charset="0"/>
              </a:rPr>
              <a:t>號</a:t>
            </a:r>
            <a:endParaRPr lang="en-US" altLang="zh-TW" sz="2667" dirty="0">
              <a:solidFill>
                <a:srgbClr val="2A929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altLang="zh-TW" sz="2667" dirty="0">
                <a:solidFill>
                  <a:srgbClr val="2A9290"/>
                </a:solidFill>
                <a:latin typeface="Times New Roman" pitchFamily="18" charset="0"/>
                <a:cs typeface="Times New Roman" pitchFamily="18" charset="0"/>
              </a:rPr>
              <a:t>http://www.fsi.net.tw</a:t>
            </a:r>
          </a:p>
          <a:p>
            <a:pPr eaLnBrk="1" hangingPunct="1">
              <a:defRPr/>
            </a:pPr>
            <a:r>
              <a:rPr lang="en-US" altLang="zh-TW" sz="2667" dirty="0">
                <a:solidFill>
                  <a:srgbClr val="2A9290"/>
                </a:solidFill>
                <a:latin typeface="Times New Roman" pitchFamily="18" charset="0"/>
                <a:cs typeface="Times New Roman" pitchFamily="18" charset="0"/>
              </a:rPr>
              <a:t>Email: foodsafety@fsi.net.tw</a:t>
            </a:r>
            <a:endParaRPr lang="zh-TW" altLang="en-US" sz="2667" dirty="0">
              <a:solidFill>
                <a:srgbClr val="2A929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30E4A195-7B75-6400-C5FA-15F613519B8C}"/>
              </a:ext>
            </a:extLst>
          </p:cNvPr>
          <p:cNvCxnSpPr/>
          <p:nvPr/>
        </p:nvCxnSpPr>
        <p:spPr>
          <a:xfrm>
            <a:off x="0" y="14272920"/>
            <a:ext cx="16256000" cy="0"/>
          </a:xfrm>
          <a:prstGeom prst="line">
            <a:avLst/>
          </a:prstGeom>
          <a:ln w="38100">
            <a:solidFill>
              <a:srgbClr val="2A9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D71EA2D0-71D8-31AA-2007-2481370FD160}"/>
              </a:ext>
            </a:extLst>
          </p:cNvPr>
          <p:cNvCxnSpPr/>
          <p:nvPr/>
        </p:nvCxnSpPr>
        <p:spPr>
          <a:xfrm>
            <a:off x="0" y="3518372"/>
            <a:ext cx="16256000" cy="0"/>
          </a:xfrm>
          <a:prstGeom prst="line">
            <a:avLst/>
          </a:prstGeom>
          <a:ln w="38100">
            <a:solidFill>
              <a:srgbClr val="2A9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219200" y="5049897"/>
            <a:ext cx="13817600" cy="348450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438400" y="9211733"/>
            <a:ext cx="11379200" cy="4154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2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25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38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51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64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76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689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02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id="{144C1C7F-0063-10E2-FC77-4692FB2BE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id="{A50E27BE-52DF-DADE-EE86-5932FB10E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id="{9F30AF1A-1ABE-A7B8-EB84-8CC522DD2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6B7B1-8C87-4D9B-A54E-BBF12CA8685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7589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E75BFC7-F125-59EE-CED5-57A3CEED3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BB07036-E158-050D-7727-40E32D1E0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C40A388-13DE-2CE9-7340-EF51CE6C1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D35B5-DA2A-4981-A68D-869DCC338BC6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298059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84112" y="10445986"/>
            <a:ext cx="13817600" cy="3228622"/>
          </a:xfrm>
        </p:spPr>
        <p:txBody>
          <a:bodyPr anchor="t"/>
          <a:lstStyle>
            <a:lvl1pPr algn="l">
              <a:defRPr sz="7111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84112" y="6889987"/>
            <a:ext cx="13817600" cy="3555999"/>
          </a:xfrm>
        </p:spPr>
        <p:txBody>
          <a:bodyPr anchor="b"/>
          <a:lstStyle>
            <a:lvl1pPr marL="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1pPr>
            <a:lvl2pPr marL="81281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1F16692-FC3F-1555-632D-08DF5D67B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41125-3515-4C36-8F75-6266742505DB}" type="datetime1">
              <a:rPr lang="zh-TW" altLang="en-US"/>
              <a:pPr>
                <a:defRPr/>
              </a:pPr>
              <a:t>2025/3/2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740A59E-D812-92B5-DCA2-CCC69D888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D15B10F-E29D-A76E-06DE-CC223100C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DD6954-DC7E-4BB5-A868-83BC98C59059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929474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12800" y="3793068"/>
            <a:ext cx="7179733" cy="10728209"/>
          </a:xfrm>
        </p:spPr>
        <p:txBody>
          <a:bodyPr/>
          <a:lstStyle>
            <a:lvl1pPr>
              <a:defRPr sz="4978"/>
            </a:lvl1pPr>
            <a:lvl2pPr>
              <a:defRPr sz="4267"/>
            </a:lvl2pPr>
            <a:lvl3pPr>
              <a:defRPr sz="3556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263467" y="3793068"/>
            <a:ext cx="7179733" cy="10728209"/>
          </a:xfrm>
        </p:spPr>
        <p:txBody>
          <a:bodyPr/>
          <a:lstStyle>
            <a:lvl1pPr>
              <a:defRPr sz="4978"/>
            </a:lvl1pPr>
            <a:lvl2pPr>
              <a:defRPr sz="4267"/>
            </a:lvl2pPr>
            <a:lvl3pPr>
              <a:defRPr sz="3556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818336C8-525E-C0B8-0D9A-12C7E2266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BE012-E15F-4C8C-B6B7-1717A4EAD4B3}" type="datetimeFigureOut">
              <a:rPr lang="zh-TW" altLang="en-US"/>
              <a:pPr>
                <a:defRPr/>
              </a:pPr>
              <a:t>2025/3/2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D390CF09-45D3-DDF1-0749-1EF6EB6E4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6243A6CB-FD7F-8A17-AD93-D0A7EFB28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2036B-04F6-413D-A790-CCDCD3C24EF9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239682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12800" y="3638786"/>
            <a:ext cx="7182556" cy="1516473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12800" y="5155259"/>
            <a:ext cx="7182556" cy="9366016"/>
          </a:xfrm>
        </p:spPr>
        <p:txBody>
          <a:bodyPr/>
          <a:lstStyle>
            <a:lvl1pPr>
              <a:defRPr sz="4267"/>
            </a:lvl1pPr>
            <a:lvl2pPr>
              <a:defRPr sz="3556"/>
            </a:lvl2pPr>
            <a:lvl3pPr>
              <a:defRPr sz="3200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8257823" y="3638786"/>
            <a:ext cx="7185378" cy="1516473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8257823" y="5155259"/>
            <a:ext cx="7185378" cy="9366016"/>
          </a:xfrm>
        </p:spPr>
        <p:txBody>
          <a:bodyPr/>
          <a:lstStyle>
            <a:lvl1pPr>
              <a:defRPr sz="4267"/>
            </a:lvl1pPr>
            <a:lvl2pPr>
              <a:defRPr sz="3556"/>
            </a:lvl2pPr>
            <a:lvl3pPr>
              <a:defRPr sz="3200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C7B11458-DE75-3682-E7E2-859C3FECF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254EB-FCB1-4CD2-97BA-4EAE5C619F42}" type="datetime1">
              <a:rPr lang="zh-TW" altLang="en-US"/>
              <a:pPr>
                <a:defRPr/>
              </a:pPr>
              <a:t>2025/3/2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08C3B25E-2E7A-FF38-2870-9D6D27E6C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E29DB501-68A7-AA08-3FD6-6EEC412D8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03573-3011-4E7F-9007-0FB00039E958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700096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82586654-ED66-5F54-D2C9-C8A1AD6BE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9DD3A-5244-477D-A717-1B9135211E3F}" type="datetime1">
              <a:rPr lang="zh-TW" altLang="en-US"/>
              <a:pPr>
                <a:defRPr/>
              </a:pPr>
              <a:t>2025/3/2</a:t>
            </a:fld>
            <a:endParaRPr lang="zh-TW" altLang="en-US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D839CB6F-A7A3-B073-4DB8-B0229A549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20228436-F174-8C19-FB92-EE36E958D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294052-DBA4-435C-8713-5D87662EFDA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228362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>
              <a:ext uri="{FF2B5EF4-FFF2-40B4-BE49-F238E27FC236}">
                <a16:creationId xmlns:a16="http://schemas.microsoft.com/office/drawing/2014/main" id="{5123AF32-26F0-866C-7E3E-5A88CE08A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592BE-BBD8-42A4-894C-0E699A575C8B}" type="datetime1">
              <a:rPr lang="zh-TW" altLang="en-US"/>
              <a:pPr>
                <a:defRPr/>
              </a:pPr>
              <a:t>2025/3/2</a:t>
            </a:fld>
            <a:endParaRPr lang="zh-TW" altLang="en-US"/>
          </a:p>
        </p:txBody>
      </p:sp>
      <p:sp>
        <p:nvSpPr>
          <p:cNvPr id="3" name="頁尾版面配置區 4">
            <a:extLst>
              <a:ext uri="{FF2B5EF4-FFF2-40B4-BE49-F238E27FC236}">
                <a16:creationId xmlns:a16="http://schemas.microsoft.com/office/drawing/2014/main" id="{AC70A91A-1FE5-EE8D-65AA-4CD2CC1DE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B3CCFA9E-C40B-A795-88B6-5C9E96531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43A0F-2005-48B2-961A-0A175AD2C73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0842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12801" y="647230"/>
            <a:ext cx="5348112" cy="2754489"/>
          </a:xfrm>
        </p:spPr>
        <p:txBody>
          <a:bodyPr anchor="b"/>
          <a:lstStyle>
            <a:lvl1pPr algn="l">
              <a:defRPr sz="3556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355644" y="647231"/>
            <a:ext cx="9087556" cy="13874046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12801" y="3401720"/>
            <a:ext cx="5348112" cy="11119557"/>
          </a:xfrm>
        </p:spPr>
        <p:txBody>
          <a:bodyPr/>
          <a:lstStyle>
            <a:lvl1pPr marL="0" indent="0">
              <a:buNone/>
              <a:defRPr sz="2489"/>
            </a:lvl1pPr>
            <a:lvl2pPr marL="812810" indent="0">
              <a:buNone/>
              <a:defRPr sz="2133"/>
            </a:lvl2pPr>
            <a:lvl3pPr marL="1625620" indent="0">
              <a:buNone/>
              <a:defRPr sz="1778"/>
            </a:lvl3pPr>
            <a:lvl4pPr marL="2438430" indent="0">
              <a:buNone/>
              <a:defRPr sz="1600"/>
            </a:lvl4pPr>
            <a:lvl5pPr marL="3251241" indent="0">
              <a:buNone/>
              <a:defRPr sz="1600"/>
            </a:lvl5pPr>
            <a:lvl6pPr marL="4064051" indent="0">
              <a:buNone/>
              <a:defRPr sz="1600"/>
            </a:lvl6pPr>
            <a:lvl7pPr marL="4876861" indent="0">
              <a:buNone/>
              <a:defRPr sz="1600"/>
            </a:lvl7pPr>
            <a:lvl8pPr marL="5689671" indent="0">
              <a:buNone/>
              <a:defRPr sz="1600"/>
            </a:lvl8pPr>
            <a:lvl9pPr marL="6502481" indent="0">
              <a:buNone/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7FF42ED3-1031-878A-4FFE-FCAD8F410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B2511-6C41-4993-A9C5-BC506911EAB9}" type="datetime1">
              <a:rPr lang="zh-TW" altLang="en-US"/>
              <a:pPr>
                <a:defRPr/>
              </a:pPr>
              <a:t>2025/3/2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D95DEDF2-789D-D7AE-114F-ECA061B12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41C7723A-6E0B-E5D7-B2FE-D7E47EFE3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FB58F8-3AE9-457E-B04C-4EAB0E0A7D10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508359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186290" y="11379200"/>
            <a:ext cx="9753600" cy="1343379"/>
          </a:xfrm>
        </p:spPr>
        <p:txBody>
          <a:bodyPr anchor="b"/>
          <a:lstStyle>
            <a:lvl1pPr algn="l">
              <a:defRPr sz="3556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186290" y="1452504"/>
            <a:ext cx="9753600" cy="9753600"/>
          </a:xfrm>
        </p:spPr>
        <p:txBody>
          <a:bodyPr rtlCol="0">
            <a:normAutofit/>
          </a:bodyPr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186290" y="12722579"/>
            <a:ext cx="9753600" cy="1907821"/>
          </a:xfrm>
        </p:spPr>
        <p:txBody>
          <a:bodyPr/>
          <a:lstStyle>
            <a:lvl1pPr marL="0" indent="0">
              <a:buNone/>
              <a:defRPr sz="2489"/>
            </a:lvl1pPr>
            <a:lvl2pPr marL="812810" indent="0">
              <a:buNone/>
              <a:defRPr sz="2133"/>
            </a:lvl2pPr>
            <a:lvl3pPr marL="1625620" indent="0">
              <a:buNone/>
              <a:defRPr sz="1778"/>
            </a:lvl3pPr>
            <a:lvl4pPr marL="2438430" indent="0">
              <a:buNone/>
              <a:defRPr sz="1600"/>
            </a:lvl4pPr>
            <a:lvl5pPr marL="3251241" indent="0">
              <a:buNone/>
              <a:defRPr sz="1600"/>
            </a:lvl5pPr>
            <a:lvl6pPr marL="4064051" indent="0">
              <a:buNone/>
              <a:defRPr sz="1600"/>
            </a:lvl6pPr>
            <a:lvl7pPr marL="4876861" indent="0">
              <a:buNone/>
              <a:defRPr sz="1600"/>
            </a:lvl7pPr>
            <a:lvl8pPr marL="5689671" indent="0">
              <a:buNone/>
              <a:defRPr sz="1600"/>
            </a:lvl8pPr>
            <a:lvl9pPr marL="6502481" indent="0">
              <a:buNone/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816BA880-2077-7843-A7A6-55E5D5ECF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6D29B-3AF6-47F8-AFC2-6571950141A7}" type="datetime1">
              <a:rPr lang="zh-TW" altLang="en-US"/>
              <a:pPr>
                <a:defRPr/>
              </a:pPr>
              <a:t>2025/3/2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D6C7EC23-A83F-EFCD-FA4E-55AA631A9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1FF296EA-C2D9-DE53-79FA-8C63AA996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7AAA16-0A50-4160-BA13-4656125C13F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716938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F820863-DB78-34AC-C06E-0DCA14996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A9B8C-111E-4C72-A1B1-2330111B7335}" type="datetime1">
              <a:rPr lang="zh-TW" altLang="en-US"/>
              <a:pPr>
                <a:defRPr/>
              </a:pPr>
              <a:t>2025/3/2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AFFD851-D85C-5603-4EDC-A7A690017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F339E82-09B6-B71E-5D65-D8AC4C135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724AE-1B02-4920-B860-B3D9D40F7284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89114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11785600" y="650995"/>
            <a:ext cx="3657600" cy="1387028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12800" y="650995"/>
            <a:ext cx="10701867" cy="1387028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B259644-916C-5AD7-2C70-EBFE9E87D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DCE53-1480-4A39-9109-4BF047AC8BAF}" type="datetime1">
              <a:rPr lang="zh-TW" altLang="en-US"/>
              <a:pPr>
                <a:defRPr/>
              </a:pPr>
              <a:t>2025/3/2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1A880B3-6D27-F6B5-74B2-51F13B56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C4F25B4-9163-4C40-9525-7245725B7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8C6EA7-1F97-44F1-B681-2C8DAE2148BE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106676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209550"/>
            <a:ext cx="7407275" cy="197481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237" y="2462403"/>
            <a:ext cx="6808279" cy="706602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2016" y="9956673"/>
            <a:ext cx="2420721" cy="53530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237" y="9956673"/>
            <a:ext cx="1739893" cy="53530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6623" y="9956673"/>
            <a:ext cx="1739893" cy="53530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>
            <a:extLst>
              <a:ext uri="{FF2B5EF4-FFF2-40B4-BE49-F238E27FC236}">
                <a16:creationId xmlns:a16="http://schemas.microsoft.com/office/drawing/2014/main" id="{52BE3AC9-DB55-08D7-E00F-2910821F9DC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12800" y="650994"/>
            <a:ext cx="14630400" cy="270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2051" name="文字版面配置區 2">
            <a:extLst>
              <a:ext uri="{FF2B5EF4-FFF2-40B4-BE49-F238E27FC236}">
                <a16:creationId xmlns:a16="http://schemas.microsoft.com/office/drawing/2014/main" id="{EEE813E6-ADA6-50D2-7C64-1164A316508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12800" y="3793068"/>
            <a:ext cx="14630400" cy="10728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8025741-20D8-0150-C8A4-EB266C28A7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2800" y="15066905"/>
            <a:ext cx="3793067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DD95A8F-E7AF-E819-9F18-945D2598D9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54134" y="15066905"/>
            <a:ext cx="5147733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B17E679-FEDA-A602-F582-F460BEB7A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133" y="15066905"/>
            <a:ext cx="3793067" cy="86548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2133">
                <a:solidFill>
                  <a:srgbClr val="898989"/>
                </a:solidFill>
              </a:defRPr>
            </a:lvl1pPr>
          </a:lstStyle>
          <a:p>
            <a:fld id="{E95CC213-3528-4755-A282-A0CDD44CE47E}" type="slidenum">
              <a:rPr lang="en-US" altLang="zh-TW"/>
              <a:pPr/>
              <a:t>‹#›</a:t>
            </a:fld>
            <a:endParaRPr lang="en-US" altLang="zh-TW"/>
          </a:p>
        </p:txBody>
      </p:sp>
      <p:pic>
        <p:nvPicPr>
          <p:cNvPr id="2055" name="Picture 3" descr="C:\Users\husky\Desktop\2014-FSI LOGO.jpg">
            <a:extLst>
              <a:ext uri="{FF2B5EF4-FFF2-40B4-BE49-F238E27FC236}">
                <a16:creationId xmlns:a16="http://schemas.microsoft.com/office/drawing/2014/main" id="{B63A0C74-D013-BCC1-1AE8-8913AE65E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33" y="485424"/>
            <a:ext cx="1278468" cy="132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Rectangle 4">
            <a:extLst>
              <a:ext uri="{FF2B5EF4-FFF2-40B4-BE49-F238E27FC236}">
                <a16:creationId xmlns:a16="http://schemas.microsoft.com/office/drawing/2014/main" id="{BD8A402F-B950-BE15-A50E-D099AA05C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87756" y="14615348"/>
            <a:ext cx="5283200" cy="1083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buFont typeface="Wingdings" panose="05000000000000000000" pitchFamily="2" charset="2"/>
              <a:buNone/>
            </a:pPr>
            <a:fld id="{30DA6E5D-20D8-4ECC-BE7E-1F1888262022}" type="slidenum">
              <a:rPr lang="zh-TW" altLang="en-US" sz="2311"/>
              <a:pPr algn="r" eaLnBrk="1" hangingPunct="1">
                <a:buFont typeface="Wingdings" panose="05000000000000000000" pitchFamily="2" charset="2"/>
                <a:buNone/>
              </a:pPr>
              <a:t>‹#›</a:t>
            </a:fld>
            <a:endParaRPr lang="en-US" altLang="zh-TW" sz="2311"/>
          </a:p>
        </p:txBody>
      </p:sp>
      <p:sp>
        <p:nvSpPr>
          <p:cNvPr id="2057" name="Rectangle 4">
            <a:extLst>
              <a:ext uri="{FF2B5EF4-FFF2-40B4-BE49-F238E27FC236}">
                <a16:creationId xmlns:a16="http://schemas.microsoft.com/office/drawing/2014/main" id="{0FA4CE90-E98B-C47C-5D59-04CDCBD82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87756" y="14615348"/>
            <a:ext cx="5283200" cy="1083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buFont typeface="Wingdings" panose="05000000000000000000" pitchFamily="2" charset="2"/>
              <a:buNone/>
            </a:pPr>
            <a:fld id="{74FA4B13-D232-4DAF-8829-299A4A53472D}" type="slidenum">
              <a:rPr lang="zh-TW" altLang="en-US" sz="2311"/>
              <a:pPr algn="r" eaLnBrk="1" hangingPunct="1">
                <a:buFont typeface="Wingdings" panose="05000000000000000000" pitchFamily="2" charset="2"/>
                <a:buNone/>
              </a:pPr>
              <a:t>‹#›</a:t>
            </a:fld>
            <a:endParaRPr lang="en-US" altLang="zh-TW" sz="2311"/>
          </a:p>
        </p:txBody>
      </p:sp>
    </p:spTree>
    <p:extLst>
      <p:ext uri="{BB962C8B-B14F-4D97-AF65-F5344CB8AC3E}">
        <p14:creationId xmlns:p14="http://schemas.microsoft.com/office/powerpoint/2010/main" val="362141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822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822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822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822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822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812810" algn="ctr" rtl="0" fontAlgn="base">
        <a:spcBef>
          <a:spcPct val="0"/>
        </a:spcBef>
        <a:spcAft>
          <a:spcPct val="0"/>
        </a:spcAft>
        <a:defRPr sz="7822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1625620" algn="ctr" rtl="0" fontAlgn="base">
        <a:spcBef>
          <a:spcPct val="0"/>
        </a:spcBef>
        <a:spcAft>
          <a:spcPct val="0"/>
        </a:spcAft>
        <a:defRPr sz="7822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2438430" algn="ctr" rtl="0" fontAlgn="base">
        <a:spcBef>
          <a:spcPct val="0"/>
        </a:spcBef>
        <a:spcAft>
          <a:spcPct val="0"/>
        </a:spcAft>
        <a:defRPr sz="7822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3251241" algn="ctr" rtl="0" fontAlgn="base">
        <a:spcBef>
          <a:spcPct val="0"/>
        </a:spcBef>
        <a:spcAft>
          <a:spcPct val="0"/>
        </a:spcAft>
        <a:defRPr sz="7822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609608" indent="-60960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1pPr>
      <a:lvl2pPr marL="1320817" indent="-50800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4978" kern="1200">
          <a:solidFill>
            <a:schemeClr val="tx1"/>
          </a:solidFill>
          <a:latin typeface="+mn-lt"/>
          <a:ea typeface="+mn-ea"/>
          <a:cs typeface="+mn-cs"/>
        </a:defRPr>
      </a:lvl2pPr>
      <a:lvl3pPr marL="2032025" indent="-40640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3pPr>
      <a:lvl4pPr marL="2844836" indent="-40640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556" kern="1200">
          <a:solidFill>
            <a:schemeClr val="tx1"/>
          </a:solidFill>
          <a:latin typeface="+mn-lt"/>
          <a:ea typeface="+mn-ea"/>
          <a:cs typeface="+mn-cs"/>
        </a:defRPr>
      </a:lvl4pPr>
      <a:lvl5pPr marL="3657646" indent="-40640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556" kern="1200">
          <a:solidFill>
            <a:schemeClr val="tx1"/>
          </a:solidFill>
          <a:latin typeface="+mn-lt"/>
          <a:ea typeface="+mn-ea"/>
          <a:cs typeface="+mn-cs"/>
        </a:defRPr>
      </a:lvl5pPr>
      <a:lvl6pPr marL="4470456" indent="-406405" algn="l" defTabSz="1625620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si.net.tw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>
            <a:extLst>
              <a:ext uri="{FF2B5EF4-FFF2-40B4-BE49-F238E27FC236}">
                <a16:creationId xmlns:a16="http://schemas.microsoft.com/office/drawing/2014/main" id="{EF3ACD5D-D37E-63B5-7DB3-48A48E3CD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90" y="3730978"/>
            <a:ext cx="7682089" cy="1653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64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暐凱國際檢驗科技</a:t>
            </a:r>
            <a:endParaRPr lang="en-US" altLang="zh-TW" sz="6400" b="1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64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股份有限公司</a:t>
            </a:r>
            <a:endParaRPr lang="en-US" altLang="zh-TW" sz="6400" b="1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zh-TW" altLang="en-US" sz="4267" b="1" dirty="0">
              <a:solidFill>
                <a:srgbClr val="FF0000"/>
              </a:solidFill>
              <a:latin typeface="Cambria" panose="02040503050406030204" pitchFamily="18" charset="0"/>
              <a:ea typeface="標楷體" panose="03000509000000000000" pitchFamily="65" charset="-120"/>
            </a:endParaRPr>
          </a:p>
        </p:txBody>
      </p:sp>
      <p:pic>
        <p:nvPicPr>
          <p:cNvPr id="26627" name="Picture 1" descr="DSC02597">
            <a:extLst>
              <a:ext uri="{FF2B5EF4-FFF2-40B4-BE49-F238E27FC236}">
                <a16:creationId xmlns:a16="http://schemas.microsoft.com/office/drawing/2014/main" id="{4FE22B2A-F5B3-D15D-7BDC-EE760AD5C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933" y="2494844"/>
            <a:ext cx="7577668" cy="1139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文字方塊 1">
            <a:extLst>
              <a:ext uri="{FF2B5EF4-FFF2-40B4-BE49-F238E27FC236}">
                <a16:creationId xmlns:a16="http://schemas.microsoft.com/office/drawing/2014/main" id="{B84ACE4F-3819-640F-1C44-3DDC65504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0379" y="8861779"/>
            <a:ext cx="5249333" cy="85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zh-TW" altLang="en-US" sz="4978" b="1">
                <a:solidFill>
                  <a:srgbClr val="0000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成立於民國</a:t>
            </a:r>
            <a:r>
              <a:rPr kumimoji="1" lang="en-US" altLang="zh-TW" sz="4978" b="1">
                <a:solidFill>
                  <a:srgbClr val="0000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87</a:t>
            </a:r>
            <a:r>
              <a:rPr kumimoji="1" lang="zh-TW" altLang="en-US" sz="4978" b="1">
                <a:solidFill>
                  <a:srgbClr val="0000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26629" name="文字方塊 4">
            <a:extLst>
              <a:ext uri="{FF2B5EF4-FFF2-40B4-BE49-F238E27FC236}">
                <a16:creationId xmlns:a16="http://schemas.microsoft.com/office/drawing/2014/main" id="{74B6931A-DB7C-06BD-5E5C-2BC59A6C2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491" y="9793112"/>
            <a:ext cx="7682089" cy="369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defTabSz="162562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b="1">
                <a:solidFill>
                  <a:srgbClr val="666699"/>
                </a:solidFill>
                <a:latin typeface="Arial" panose="020B0604020202020204" pitchFamily="34" charset="0"/>
                <a:ea typeface="標楷體" panose="03000509000000000000" pitchFamily="65" charset="-120"/>
                <a:cs typeface="Gungsuh" panose="02030600000101010101" pitchFamily="18" charset="-127"/>
              </a:rPr>
              <a:t>台北市內湖區內湖路一段</a:t>
            </a:r>
            <a:r>
              <a:rPr lang="en-US" altLang="zh-TW" b="1">
                <a:solidFill>
                  <a:srgbClr val="666699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120</a:t>
            </a:r>
            <a:r>
              <a:rPr lang="zh-TW" altLang="en-US" b="1">
                <a:solidFill>
                  <a:srgbClr val="666699"/>
                </a:solidFill>
                <a:latin typeface="Arial" panose="020B0604020202020204" pitchFamily="34" charset="0"/>
                <a:ea typeface="標楷體" panose="03000509000000000000" pitchFamily="65" charset="-120"/>
                <a:cs typeface="Gungsuh" panose="02030600000101010101" pitchFamily="18" charset="-127"/>
              </a:rPr>
              <a:t>巷</a:t>
            </a:r>
            <a:r>
              <a:rPr lang="en-US" altLang="zh-TW" b="1">
                <a:solidFill>
                  <a:srgbClr val="666699"/>
                </a:solidFill>
                <a:latin typeface="Arial" panose="020B0604020202020204" pitchFamily="34" charset="0"/>
                <a:ea typeface="標楷體" panose="03000509000000000000" pitchFamily="65" charset="-120"/>
                <a:cs typeface="Gungsuh" panose="02030600000101010101" pitchFamily="18" charset="-127"/>
              </a:rPr>
              <a:t>15</a:t>
            </a:r>
            <a:r>
              <a:rPr lang="zh-TW" altLang="en-US" b="1">
                <a:solidFill>
                  <a:srgbClr val="666699"/>
                </a:solidFill>
                <a:latin typeface="Arial" panose="020B0604020202020204" pitchFamily="34" charset="0"/>
                <a:ea typeface="標楷體" panose="03000509000000000000" pitchFamily="65" charset="-120"/>
                <a:cs typeface="Gungsuh" panose="02030600000101010101" pitchFamily="18" charset="-127"/>
              </a:rPr>
              <a:t>弄</a:t>
            </a:r>
            <a:r>
              <a:rPr lang="en-US" altLang="zh-TW" b="1">
                <a:solidFill>
                  <a:srgbClr val="666699"/>
                </a:solidFill>
                <a:latin typeface="Arial" panose="020B0604020202020204" pitchFamily="34" charset="0"/>
                <a:ea typeface="標楷體" panose="03000509000000000000" pitchFamily="65" charset="-120"/>
                <a:cs typeface="Gungsuh" panose="02030600000101010101" pitchFamily="18" charset="-127"/>
              </a:rPr>
              <a:t>28</a:t>
            </a:r>
            <a:r>
              <a:rPr lang="zh-TW" altLang="en-US" b="1">
                <a:solidFill>
                  <a:srgbClr val="666699"/>
                </a:solidFill>
                <a:latin typeface="Arial" panose="020B0604020202020204" pitchFamily="34" charset="0"/>
                <a:ea typeface="標楷體" panose="03000509000000000000" pitchFamily="65" charset="-120"/>
                <a:cs typeface="Gungsuh" panose="02030600000101010101" pitchFamily="18" charset="-127"/>
              </a:rPr>
              <a:t>號</a:t>
            </a:r>
            <a:endParaRPr lang="en-US" altLang="zh-TW" b="1">
              <a:solidFill>
                <a:srgbClr val="666699"/>
              </a:solidFill>
              <a:latin typeface="Arial" panose="020B0604020202020204" pitchFamily="34" charset="0"/>
              <a:ea typeface="標楷體" panose="03000509000000000000" pitchFamily="65" charset="-120"/>
              <a:cs typeface="Gungsuh" panose="02030600000101010101" pitchFamily="18" charset="-127"/>
            </a:endParaRPr>
          </a:p>
          <a:p>
            <a:pPr defTabSz="162562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b="1">
                <a:solidFill>
                  <a:srgbClr val="666699"/>
                </a:solidFill>
                <a:latin typeface="Arial" panose="020B0604020202020204" pitchFamily="34" charset="0"/>
                <a:ea typeface="標楷體" panose="03000509000000000000" pitchFamily="65" charset="-120"/>
                <a:cs typeface="Gungsuh" panose="02030600000101010101" pitchFamily="18" charset="-127"/>
              </a:rPr>
              <a:t>電話：</a:t>
            </a:r>
            <a:r>
              <a:rPr lang="en-US" altLang="zh-TW" b="1">
                <a:solidFill>
                  <a:srgbClr val="666699"/>
                </a:solidFill>
                <a:latin typeface="Arial" panose="020B0604020202020204" pitchFamily="34" charset="0"/>
                <a:ea typeface="標楷體" panose="03000509000000000000" pitchFamily="65" charset="-120"/>
                <a:cs typeface="Gungsuh" panose="02030600000101010101" pitchFamily="18" charset="-127"/>
              </a:rPr>
              <a:t>(02)5557-9888</a:t>
            </a:r>
          </a:p>
          <a:p>
            <a:pPr defTabSz="162562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b="1">
                <a:solidFill>
                  <a:srgbClr val="666699"/>
                </a:solidFill>
                <a:latin typeface="Arial" panose="020B0604020202020204" pitchFamily="34" charset="0"/>
                <a:ea typeface="標楷體" panose="03000509000000000000" pitchFamily="65" charset="-120"/>
                <a:cs typeface="Gungsuh" panose="02030600000101010101" pitchFamily="18" charset="-127"/>
              </a:rPr>
              <a:t>傳真：</a:t>
            </a:r>
            <a:r>
              <a:rPr lang="en-US" altLang="zh-TW" b="1">
                <a:solidFill>
                  <a:srgbClr val="666699"/>
                </a:solidFill>
                <a:latin typeface="Arial" panose="020B0604020202020204" pitchFamily="34" charset="0"/>
                <a:ea typeface="標楷體" panose="03000509000000000000" pitchFamily="65" charset="-120"/>
                <a:cs typeface="Gungsuh" panose="02030600000101010101" pitchFamily="18" charset="-127"/>
              </a:rPr>
              <a:t>(02)8751-1235</a:t>
            </a:r>
          </a:p>
          <a:p>
            <a:pPr defTabSz="162562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b="1">
                <a:solidFill>
                  <a:srgbClr val="666699"/>
                </a:solidFill>
                <a:latin typeface="Arial" panose="020B0604020202020204" pitchFamily="34" charset="0"/>
                <a:ea typeface="標楷體" panose="03000509000000000000" pitchFamily="65" charset="-120"/>
                <a:cs typeface="Gungsuh" panose="02030600000101010101" pitchFamily="18" charset="-127"/>
              </a:rPr>
              <a:t>網站：</a:t>
            </a:r>
            <a:r>
              <a:rPr lang="en-US" altLang="zh-TW" b="1">
                <a:solidFill>
                  <a:srgbClr val="666699"/>
                </a:solidFill>
                <a:latin typeface="Arial" panose="020B0604020202020204" pitchFamily="34" charset="0"/>
                <a:ea typeface="標楷體" panose="03000509000000000000" pitchFamily="65" charset="-120"/>
                <a:cs typeface="Gungsuh" panose="02030600000101010101" pitchFamily="18" charset="-127"/>
                <a:hlinkClick r:id="rId3"/>
              </a:rPr>
              <a:t>www.fsi.net.tw</a:t>
            </a:r>
            <a:endParaRPr lang="en-US" altLang="zh-TW" b="1">
              <a:solidFill>
                <a:srgbClr val="666699"/>
              </a:solidFill>
              <a:latin typeface="Arial" panose="020B0604020202020204" pitchFamily="34" charset="0"/>
              <a:ea typeface="標楷體" panose="03000509000000000000" pitchFamily="65" charset="-120"/>
              <a:cs typeface="Gungsuh" panose="02030600000101010101" pitchFamily="18" charset="-127"/>
            </a:endParaRPr>
          </a:p>
          <a:p>
            <a:pPr defTabSz="162562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b="1">
                <a:solidFill>
                  <a:srgbClr val="666699"/>
                </a:solidFill>
                <a:latin typeface="Arial" panose="020B0604020202020204" pitchFamily="34" charset="0"/>
                <a:ea typeface="標楷體" panose="03000509000000000000" pitchFamily="65" charset="-120"/>
                <a:cs typeface="Gungsuh" panose="02030600000101010101" pitchFamily="18" charset="-127"/>
              </a:rPr>
              <a:t>客服信箱：</a:t>
            </a:r>
            <a:r>
              <a:rPr lang="en-US" altLang="zh-TW" b="1">
                <a:solidFill>
                  <a:srgbClr val="666699"/>
                </a:solidFill>
                <a:latin typeface="Arial" panose="020B0604020202020204" pitchFamily="34" charset="0"/>
                <a:ea typeface="標楷體" panose="03000509000000000000" pitchFamily="65" charset="-120"/>
                <a:cs typeface="Gungsuh" panose="02030600000101010101" pitchFamily="18" charset="-127"/>
              </a:rPr>
              <a:t> foodsafety@fsi.net.tw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1AB4665-FA4D-5BA1-5A1C-C7198DCA3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1320817" indent="-508006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2032025" indent="-406405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2844836" indent="-406405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3657646" indent="-406405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4470456" indent="-40640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5283266" indent="-40640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6096076" indent="-40640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6908886" indent="-40640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defTabSz="1625620" eaLnBrk="1" fontAlgn="base" hangingPunct="1">
              <a:spcBef>
                <a:spcPct val="0"/>
              </a:spcBef>
              <a:spcAft>
                <a:spcPct val="0"/>
              </a:spcAft>
            </a:pPr>
            <a:fld id="{F0185EF6-F661-47A4-8823-1FD7944221A0}" type="slidenum">
              <a:rPr lang="en-US" altLang="zh-TW">
                <a:solidFill>
                  <a:srgbClr val="898989"/>
                </a:solidFill>
              </a:rPr>
              <a:pPr defTabSz="1625620"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zh-TW">
              <a:solidFill>
                <a:srgbClr val="898989"/>
              </a:solidFill>
            </a:endParaRPr>
          </a:p>
        </p:txBody>
      </p:sp>
      <p:sp>
        <p:nvSpPr>
          <p:cNvPr id="28675" name="標題 1">
            <a:extLst>
              <a:ext uri="{FF2B5EF4-FFF2-40B4-BE49-F238E27FC236}">
                <a16:creationId xmlns:a16="http://schemas.microsoft.com/office/drawing/2014/main" id="{EC35576F-FBFC-897B-0194-03406D3F9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023" y="5556956"/>
            <a:ext cx="13817600" cy="2032000"/>
          </a:xfrm>
        </p:spPr>
        <p:txBody>
          <a:bodyPr/>
          <a:lstStyle/>
          <a:p>
            <a:r>
              <a:rPr lang="zh-TW" altLang="en-US" b="1">
                <a:solidFill>
                  <a:srgbClr val="0000FF"/>
                </a:solidFill>
                <a:ea typeface="標楷體" panose="03000509000000000000" pitchFamily="65" charset="-120"/>
              </a:rPr>
              <a:t>全方位食品安全專業管理機構</a:t>
            </a:r>
            <a:endParaRPr lang="zh-TW" altLang="en-US">
              <a:solidFill>
                <a:srgbClr val="0000FF"/>
              </a:solidFill>
            </a:endParaRPr>
          </a:p>
        </p:txBody>
      </p:sp>
      <p:sp>
        <p:nvSpPr>
          <p:cNvPr id="28676" name="文字方塊 1">
            <a:extLst>
              <a:ext uri="{FF2B5EF4-FFF2-40B4-BE49-F238E27FC236}">
                <a16:creationId xmlns:a16="http://schemas.microsoft.com/office/drawing/2014/main" id="{989B9684-C908-DCB4-05AC-DE73746C8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6334" y="8128000"/>
            <a:ext cx="10679289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altLang="zh-TW" sz="64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〝 </a:t>
            </a:r>
            <a:r>
              <a:rPr kumimoji="1" lang="en-US" altLang="zh-TW" sz="6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Farm to Table. </a:t>
            </a:r>
            <a:r>
              <a:rPr kumimoji="1" lang="en-US" altLang="zh-TW" sz="64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〞</a:t>
            </a:r>
          </a:p>
          <a:p>
            <a:pPr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zh-TW" altLang="en-US" sz="9600" b="1">
                <a:solidFill>
                  <a:srgbClr val="0066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  從農場到餐桌</a:t>
            </a:r>
          </a:p>
        </p:txBody>
      </p:sp>
      <p:sp>
        <p:nvSpPr>
          <p:cNvPr id="28677" name="Rectangle 4">
            <a:extLst>
              <a:ext uri="{FF2B5EF4-FFF2-40B4-BE49-F238E27FC236}">
                <a16:creationId xmlns:a16="http://schemas.microsoft.com/office/drawing/2014/main" id="{F20F662B-F9C9-9AF3-ABE8-4880A944D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023" y="2379135"/>
            <a:ext cx="13058423" cy="1653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7111" b="1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暐凱國際檢驗科技股份有限公司</a:t>
            </a:r>
            <a:endParaRPr lang="en-US" altLang="zh-TW" sz="7111" b="1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zh-TW" altLang="en-US" sz="7111" b="1">
              <a:solidFill>
                <a:srgbClr val="FF0000"/>
              </a:solidFill>
              <a:latin typeface="Cambria" panose="02040503050406030204" pitchFamily="18" charset="0"/>
              <a:ea typeface="標楷體" panose="03000509000000000000" pitchFamily="65" charset="-120"/>
            </a:endParaRPr>
          </a:p>
        </p:txBody>
      </p:sp>
      <p:pic>
        <p:nvPicPr>
          <p:cNvPr id="28678" name="Picture 7" descr="https://sp.yimg.com/ib/th?id=OIP.Ma75df6a06dcaa5046a0d0a7e5d9e9d87o0&amp;pid=15.1&amp;P=0&amp;w=300&amp;h=300">
            <a:extLst>
              <a:ext uri="{FF2B5EF4-FFF2-40B4-BE49-F238E27FC236}">
                <a16:creationId xmlns:a16="http://schemas.microsoft.com/office/drawing/2014/main" id="{40C54ADA-F3A7-8E35-B558-EE39DB5FC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66" y="7665156"/>
            <a:ext cx="3914423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9" descr="http://www.pbs.org/food/wp-content/blogs.dir/2/files/2011/08/from-farm-to-table640x360.jpg">
            <a:extLst>
              <a:ext uri="{FF2B5EF4-FFF2-40B4-BE49-F238E27FC236}">
                <a16:creationId xmlns:a16="http://schemas.microsoft.com/office/drawing/2014/main" id="{B7F7F655-3B57-D891-7D75-75FB26755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756" y="11017956"/>
            <a:ext cx="5698068" cy="320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投影片編號版面配置區 4">
            <a:extLst>
              <a:ext uri="{FF2B5EF4-FFF2-40B4-BE49-F238E27FC236}">
                <a16:creationId xmlns:a16="http://schemas.microsoft.com/office/drawing/2014/main" id="{DC35A5AE-C1B3-05A6-BF62-42AE2859C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1320817" indent="-508006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2032025" indent="-406405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2844836" indent="-406405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3657646" indent="-406405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4470456" indent="-40640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5283266" indent="-40640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6096076" indent="-40640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6908886" indent="-40640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defTabSz="1625620" eaLnBrk="1" fontAlgn="base" hangingPunct="1">
              <a:spcBef>
                <a:spcPct val="0"/>
              </a:spcBef>
              <a:spcAft>
                <a:spcPct val="0"/>
              </a:spcAft>
            </a:pPr>
            <a:fld id="{BE61D00A-67D7-48E4-B586-FD7F89B371D5}" type="slidenum">
              <a:rPr lang="en-US" altLang="zh-TW">
                <a:solidFill>
                  <a:srgbClr val="898989"/>
                </a:solidFill>
              </a:rPr>
              <a:pPr defTabSz="1625620"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zh-TW">
              <a:solidFill>
                <a:srgbClr val="898989"/>
              </a:solidFill>
            </a:endParaRPr>
          </a:p>
        </p:txBody>
      </p:sp>
      <p:pic>
        <p:nvPicPr>
          <p:cNvPr id="8195" name="Picture 4">
            <a:extLst>
              <a:ext uri="{FF2B5EF4-FFF2-40B4-BE49-F238E27FC236}">
                <a16:creationId xmlns:a16="http://schemas.microsoft.com/office/drawing/2014/main" id="{5E4BB5E1-1618-9C43-5756-87F6034E5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978" y="4306711"/>
            <a:ext cx="14856178" cy="753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12">
            <a:extLst>
              <a:ext uri="{FF2B5EF4-FFF2-40B4-BE49-F238E27FC236}">
                <a16:creationId xmlns:a16="http://schemas.microsoft.com/office/drawing/2014/main" id="{953756B2-6EB1-4F22-4BF2-6D90C6BFE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45822" y="8469167"/>
            <a:ext cx="2486379" cy="2116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2489" b="1">
                <a:solidFill>
                  <a:prstClr val="black"/>
                </a:solidFill>
                <a:latin typeface="Franklin Gothic Demi" panose="020B0703020102020204" pitchFamily="34" charset="0"/>
                <a:ea typeface="標楷體" panose="03000509000000000000" pitchFamily="65" charset="-120"/>
              </a:rPr>
              <a:t>管理系統認證</a:t>
            </a:r>
            <a:r>
              <a:rPr lang="en-US" altLang="zh-TW" sz="3556">
                <a:solidFill>
                  <a:prstClr val="black"/>
                </a:solidFill>
                <a:latin typeface="Franklin Gothic Demi" panose="020B0703020102020204" pitchFamily="34" charset="0"/>
              </a:rPr>
              <a:t>HACCP</a:t>
            </a:r>
          </a:p>
          <a:p>
            <a:pPr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3556">
                <a:solidFill>
                  <a:prstClr val="black"/>
                </a:solidFill>
                <a:latin typeface="Franklin Gothic Demi" panose="020B0703020102020204" pitchFamily="34" charset="0"/>
              </a:rPr>
              <a:t>ISO9001</a:t>
            </a:r>
          </a:p>
          <a:p>
            <a:pPr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sz="3556">
                <a:solidFill>
                  <a:prstClr val="black"/>
                </a:solidFill>
                <a:latin typeface="Franklin Gothic Demi" panose="020B0703020102020204" pitchFamily="34" charset="0"/>
              </a:rPr>
              <a:t>ISO22000</a:t>
            </a:r>
          </a:p>
        </p:txBody>
      </p:sp>
      <p:sp>
        <p:nvSpPr>
          <p:cNvPr id="8197" name="AutoShape 13">
            <a:extLst>
              <a:ext uri="{FF2B5EF4-FFF2-40B4-BE49-F238E27FC236}">
                <a16:creationId xmlns:a16="http://schemas.microsoft.com/office/drawing/2014/main" id="{A8050C37-9E09-EFC6-5ACC-F9636B688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290" y="8775096"/>
            <a:ext cx="2788356" cy="1421594"/>
          </a:xfrm>
          <a:prstGeom prst="bracePair">
            <a:avLst>
              <a:gd name="adj" fmla="val 833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2489" b="1">
                <a:solidFill>
                  <a:prstClr val="black"/>
                </a:solidFill>
                <a:latin typeface="Garamond" panose="02020404030301010803" pitchFamily="18" charset="0"/>
                <a:ea typeface="標楷體" panose="03000509000000000000" pitchFamily="65" charset="-120"/>
              </a:rPr>
              <a:t>供應商稽核</a:t>
            </a:r>
          </a:p>
          <a:p>
            <a:pPr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2489" b="1">
                <a:solidFill>
                  <a:prstClr val="black"/>
                </a:solidFill>
                <a:latin typeface="Garamond" panose="02020404030301010803" pitchFamily="18" charset="0"/>
                <a:ea typeface="標楷體" panose="03000509000000000000" pitchFamily="65" charset="-120"/>
              </a:rPr>
              <a:t>系統稽核</a:t>
            </a:r>
          </a:p>
          <a:p>
            <a:pPr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2489" b="1">
                <a:solidFill>
                  <a:prstClr val="black"/>
                </a:solidFill>
                <a:latin typeface="Garamond" panose="02020404030301010803" pitchFamily="18" charset="0"/>
                <a:ea typeface="標楷體" panose="03000509000000000000" pitchFamily="65" charset="-120"/>
              </a:rPr>
              <a:t>衛生稽核</a:t>
            </a:r>
          </a:p>
        </p:txBody>
      </p:sp>
      <p:sp>
        <p:nvSpPr>
          <p:cNvPr id="8198" name="Text Box 14">
            <a:extLst>
              <a:ext uri="{FF2B5EF4-FFF2-40B4-BE49-F238E27FC236}">
                <a16:creationId xmlns:a16="http://schemas.microsoft.com/office/drawing/2014/main" id="{9B38C56B-C66B-3D5B-6EC2-2B1F0479C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4779" y="4240400"/>
            <a:ext cx="2257778" cy="118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3556">
                <a:solidFill>
                  <a:prstClr val="black"/>
                </a:solidFill>
                <a:latin typeface="Garamond" panose="02020404030301010803" pitchFamily="18" charset="0"/>
                <a:ea typeface="標楷體" panose="03000509000000000000" pitchFamily="65" charset="-120"/>
              </a:rPr>
              <a:t>產品檢驗</a:t>
            </a:r>
          </a:p>
          <a:p>
            <a:pPr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TW" altLang="en-US" sz="3556">
                <a:solidFill>
                  <a:prstClr val="black"/>
                </a:solidFill>
                <a:latin typeface="Garamond" panose="02020404030301010803" pitchFamily="18" charset="0"/>
                <a:ea typeface="標楷體" panose="03000509000000000000" pitchFamily="65" charset="-120"/>
              </a:rPr>
              <a:t>檢體抽樣</a:t>
            </a:r>
          </a:p>
        </p:txBody>
      </p:sp>
      <p:sp>
        <p:nvSpPr>
          <p:cNvPr id="8199" name="AutoShape 15">
            <a:extLst>
              <a:ext uri="{FF2B5EF4-FFF2-40B4-BE49-F238E27FC236}">
                <a16:creationId xmlns:a16="http://schemas.microsoft.com/office/drawing/2014/main" id="{BB261F00-FF58-C5E6-F0FD-5D468F3D7FB5}"/>
              </a:ext>
            </a:extLst>
          </p:cNvPr>
          <p:cNvSpPr>
            <a:spLocks/>
          </p:cNvSpPr>
          <p:nvPr/>
        </p:nvSpPr>
        <p:spPr bwMode="auto">
          <a:xfrm>
            <a:off x="25401" y="9327446"/>
            <a:ext cx="313266" cy="491067"/>
          </a:xfrm>
          <a:prstGeom prst="leftBrace">
            <a:avLst>
              <a:gd name="adj1" fmla="val 130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zh-TW" altLang="en-US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8200" name="AutoShape 16">
            <a:extLst>
              <a:ext uri="{FF2B5EF4-FFF2-40B4-BE49-F238E27FC236}">
                <a16:creationId xmlns:a16="http://schemas.microsoft.com/office/drawing/2014/main" id="{9FF83B1C-D281-7019-0263-6A48E2C57993}"/>
              </a:ext>
            </a:extLst>
          </p:cNvPr>
          <p:cNvSpPr>
            <a:spLocks/>
          </p:cNvSpPr>
          <p:nvPr/>
        </p:nvSpPr>
        <p:spPr bwMode="auto">
          <a:xfrm>
            <a:off x="9874957" y="4580469"/>
            <a:ext cx="129822" cy="612421"/>
          </a:xfrm>
          <a:prstGeom prst="leftBrace">
            <a:avLst>
              <a:gd name="adj1" fmla="val 39312"/>
              <a:gd name="adj2" fmla="val 50000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zh-TW" altLang="zh-TW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8201" name="矩形 1">
            <a:extLst>
              <a:ext uri="{FF2B5EF4-FFF2-40B4-BE49-F238E27FC236}">
                <a16:creationId xmlns:a16="http://schemas.microsoft.com/office/drawing/2014/main" id="{F6D66252-A464-19FB-5807-F90ACBF4D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868" y="3008490"/>
            <a:ext cx="13742865" cy="99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zh-TW" altLang="en-US" sz="5867">
                <a:solidFill>
                  <a:prstClr val="black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「</a:t>
            </a:r>
            <a:r>
              <a:rPr kumimoji="1" lang="zh-TW" altLang="en-US" sz="5867" b="1">
                <a:solidFill>
                  <a:srgbClr val="FF000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驗證、稽核、檢驗、訓練、專案計畫</a:t>
            </a:r>
            <a:r>
              <a:rPr kumimoji="1" lang="zh-TW" altLang="en-US" sz="5867">
                <a:solidFill>
                  <a:prstClr val="black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」</a:t>
            </a:r>
            <a:endParaRPr kumimoji="1" lang="zh-TW" altLang="en-US" sz="5867">
              <a:solidFill>
                <a:prstClr val="black"/>
              </a:solidFill>
              <a:latin typeface="Cambria" panose="02040503050406030204" pitchFamily="18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8202" name="矩形 3">
            <a:extLst>
              <a:ext uri="{FF2B5EF4-FFF2-40B4-BE49-F238E27FC236}">
                <a16:creationId xmlns:a16="http://schemas.microsoft.com/office/drawing/2014/main" id="{AECFBD02-647F-EB71-691C-BE7A1FB57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400" y="13483651"/>
            <a:ext cx="15982245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2075" indent="190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163691" indent="33867" defTabSz="1625620" eaLnBrk="1" fontAlgn="base" hangingPunct="1">
              <a:lnSpc>
                <a:spcPct val="115000"/>
              </a:lnSpc>
              <a:spcBef>
                <a:spcPct val="55000"/>
              </a:spcBef>
              <a:spcAft>
                <a:spcPct val="0"/>
              </a:spcAft>
              <a:buClr>
                <a:srgbClr val="0066FF"/>
              </a:buClr>
              <a:buNone/>
            </a:pPr>
            <a:r>
              <a:rPr kumimoji="1" lang="en-US" altLang="zh-TW" b="1" u="sng" dirty="0">
                <a:solidFill>
                  <a:srgbClr val="FF000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2003</a:t>
            </a:r>
            <a:r>
              <a:rPr kumimoji="1" lang="zh-TW" altLang="en-US" b="1" u="sng" dirty="0">
                <a:solidFill>
                  <a:srgbClr val="FF000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年通過全國認證基金會</a:t>
            </a:r>
            <a:r>
              <a:rPr kumimoji="1" lang="en-US" altLang="zh-TW" b="1" u="sng" dirty="0">
                <a:solidFill>
                  <a:srgbClr val="FF000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(TAF)</a:t>
            </a:r>
            <a:r>
              <a:rPr kumimoji="1" lang="zh-TW" altLang="en-US" dirty="0">
                <a:solidFill>
                  <a:prstClr val="black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生物測試領域認證，實驗室代碼為</a:t>
            </a:r>
            <a:r>
              <a:rPr kumimoji="1" lang="en-US" altLang="zh-TW" u="sng" dirty="0">
                <a:solidFill>
                  <a:prstClr val="black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1087</a:t>
            </a:r>
            <a:r>
              <a:rPr kumimoji="1" lang="zh-TW" altLang="en-US" dirty="0">
                <a:solidFill>
                  <a:prstClr val="black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；在</a:t>
            </a:r>
            <a:r>
              <a:rPr kumimoji="1"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2005</a:t>
            </a:r>
            <a:r>
              <a:rPr kumimoji="1" lang="zh-TW" altLang="en-US" dirty="0">
                <a:solidFill>
                  <a:prstClr val="black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年成為衛生署認可“</a:t>
            </a:r>
            <a:r>
              <a:rPr kumimoji="1" lang="zh-TW" altLang="en-US" b="1" u="sng" dirty="0">
                <a:solidFill>
                  <a:srgbClr val="FF000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食品衛生委託檢驗機構</a:t>
            </a:r>
            <a:r>
              <a:rPr kumimoji="1" lang="zh-TW" altLang="en-US" dirty="0">
                <a:solidFill>
                  <a:srgbClr val="FF000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”</a:t>
            </a:r>
            <a:r>
              <a:rPr kumimoji="1" lang="zh-TW" altLang="en-US" dirty="0">
                <a:solidFill>
                  <a:prstClr val="black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，實驗室代碼為</a:t>
            </a:r>
            <a:r>
              <a:rPr kumimoji="1" lang="en-US" altLang="zh-TW" u="sng" dirty="0">
                <a:solidFill>
                  <a:prstClr val="black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008</a:t>
            </a:r>
            <a:r>
              <a:rPr kumimoji="1" lang="zh-TW" altLang="en-US" dirty="0">
                <a:solidFill>
                  <a:prstClr val="black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，為政府機關信賴委託檢驗之伙伴。</a:t>
            </a:r>
          </a:p>
          <a:p>
            <a:pPr marL="163691" indent="33867" defTabSz="1625620"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endParaRPr kumimoji="1" lang="en-US" altLang="zh-TW" dirty="0">
              <a:solidFill>
                <a:prstClr val="black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30731" name="文字方塊 1">
            <a:extLst>
              <a:ext uri="{FF2B5EF4-FFF2-40B4-BE49-F238E27FC236}">
                <a16:creationId xmlns:a16="http://schemas.microsoft.com/office/drawing/2014/main" id="{209615BF-1917-93F8-5A41-6D969DB0A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2311" y="1984022"/>
            <a:ext cx="1139331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defTabSz="162562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zh-TW" altLang="en-US" sz="6400" b="1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暐凱公司可以提供甚麼服務</a:t>
            </a:r>
            <a:r>
              <a:rPr kumimoji="1" lang="en-US" altLang="zh-TW" sz="6400" b="1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kumimoji="1" lang="zh-TW" altLang="en-US" sz="6400" b="1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2A33477A-60C8-2179-2028-47E04C8F02D9}"/>
              </a:ext>
            </a:extLst>
          </p:cNvPr>
          <p:cNvSpPr txBox="1"/>
          <p:nvPr/>
        </p:nvSpPr>
        <p:spPr>
          <a:xfrm>
            <a:off x="4927600" y="12262769"/>
            <a:ext cx="73349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產銷履歷、有機驗證</a:t>
            </a:r>
            <a:endParaRPr lang="zh-TW" altLang="en-US" b="1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196" grpId="0"/>
      <p:bldP spid="8197" grpId="0"/>
      <p:bldP spid="8198" grpId="0"/>
      <p:bldP spid="8199" grpId="0" animBg="1"/>
      <p:bldP spid="8200" grpId="0" animBg="1"/>
      <p:bldP spid="8201" grpId="0"/>
      <p:bldP spid="82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C2D46-2C76-EC17-ABA9-6D897035C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卡通, 螢幕擷取畫面, 海報 的圖片&#10;&#10;自動產生的描述">
            <a:extLst>
              <a:ext uri="{FF2B5EF4-FFF2-40B4-BE49-F238E27FC236}">
                <a16:creationId xmlns:a16="http://schemas.microsoft.com/office/drawing/2014/main" id="{3A6133E7-C5BC-0B7D-8290-82D115659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348" y="1664399"/>
            <a:ext cx="10321304" cy="14591601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28B1D94F-73E3-DA36-0615-18B200664BED}"/>
              </a:ext>
            </a:extLst>
          </p:cNvPr>
          <p:cNvSpPr txBox="1">
            <a:spLocks/>
          </p:cNvSpPr>
          <p:nvPr/>
        </p:nvSpPr>
        <p:spPr>
          <a:xfrm>
            <a:off x="3860800" y="584200"/>
            <a:ext cx="10321304" cy="1447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4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3/3 </a:t>
            </a:r>
            <a:r>
              <a:rPr lang="zh-TW" altLang="en-US" sz="64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上課地點</a:t>
            </a:r>
            <a:r>
              <a:rPr lang="en-US" altLang="zh-TW" sz="64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64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麻豆農會</a:t>
            </a:r>
          </a:p>
        </p:txBody>
      </p:sp>
    </p:spTree>
    <p:extLst>
      <p:ext uri="{BB962C8B-B14F-4D97-AF65-F5344CB8AC3E}">
        <p14:creationId xmlns:p14="http://schemas.microsoft.com/office/powerpoint/2010/main" val="78254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卡通, 螢幕擷取畫面, 海報 的圖片&#10;&#10;自動產生的描述">
            <a:extLst>
              <a:ext uri="{FF2B5EF4-FFF2-40B4-BE49-F238E27FC236}">
                <a16:creationId xmlns:a16="http://schemas.microsoft.com/office/drawing/2014/main" id="{2F88E7C8-A0D9-0D07-BC95-7876B66E1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348" y="1664399"/>
            <a:ext cx="10321304" cy="14591601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8C96D79B-A1C3-31F1-6559-6C883934EFCA}"/>
              </a:ext>
            </a:extLst>
          </p:cNvPr>
          <p:cNvSpPr txBox="1">
            <a:spLocks/>
          </p:cNvSpPr>
          <p:nvPr/>
        </p:nvSpPr>
        <p:spPr>
          <a:xfrm>
            <a:off x="3479800" y="431800"/>
            <a:ext cx="10321304" cy="1447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4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3/4</a:t>
            </a:r>
            <a:r>
              <a:rPr lang="zh-TW" altLang="en-US" sz="64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上課地點</a:t>
            </a:r>
            <a:r>
              <a:rPr lang="en-US" altLang="zh-TW" sz="64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64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南投竹山農會</a:t>
            </a:r>
          </a:p>
        </p:txBody>
      </p:sp>
    </p:spTree>
    <p:extLst>
      <p:ext uri="{BB962C8B-B14F-4D97-AF65-F5344CB8AC3E}">
        <p14:creationId xmlns:p14="http://schemas.microsoft.com/office/powerpoint/2010/main" val="350740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0FD2727-1754-7D7F-E195-B016F1004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5848" y="1531272"/>
            <a:ext cx="10397503" cy="14699328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26F8BBDD-1065-5819-3042-B45C38D09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1612" y="431800"/>
            <a:ext cx="10041740" cy="1447800"/>
          </a:xfrm>
        </p:spPr>
        <p:txBody>
          <a:bodyPr/>
          <a:lstStyle/>
          <a:p>
            <a:r>
              <a:rPr lang="en-US" altLang="zh-TW" sz="64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3/12</a:t>
            </a:r>
            <a:r>
              <a:rPr lang="zh-TW" altLang="en-US" sz="64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上課地點</a:t>
            </a:r>
            <a:r>
              <a:rPr lang="en-US" altLang="zh-TW" sz="64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64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雲林二崙農會</a:t>
            </a:r>
          </a:p>
        </p:txBody>
      </p:sp>
    </p:spTree>
    <p:extLst>
      <p:ext uri="{BB962C8B-B14F-4D97-AF65-F5344CB8AC3E}">
        <p14:creationId xmlns:p14="http://schemas.microsoft.com/office/powerpoint/2010/main" val="125127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75C7486-2F9D-CCC0-7577-26E2B2D5C2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9200" y="1574800"/>
            <a:ext cx="12496800" cy="3352800"/>
          </a:xfrm>
        </p:spPr>
        <p:txBody>
          <a:bodyPr/>
          <a:lstStyle/>
          <a:p>
            <a:pPr algn="ctr"/>
            <a:r>
              <a:rPr lang="en-US" altLang="zh-TW" sz="12000" b="1" dirty="0">
                <a:solidFill>
                  <a:srgbClr val="1360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FSI</a:t>
            </a:r>
            <a:r>
              <a:rPr lang="zh-TW" altLang="en-US" sz="12000" b="1" dirty="0">
                <a:solidFill>
                  <a:srgbClr val="1360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產銷履歷課程報名連結</a:t>
            </a:r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9EF86D97-6841-D414-E153-77BC8929D0AB}"/>
              </a:ext>
            </a:extLst>
          </p:cNvPr>
          <p:cNvSpPr txBox="1">
            <a:spLocks/>
          </p:cNvSpPr>
          <p:nvPr/>
        </p:nvSpPr>
        <p:spPr>
          <a:xfrm>
            <a:off x="5842000" y="4927600"/>
            <a:ext cx="6430041" cy="2248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dirty="0"/>
          </a:p>
        </p:txBody>
      </p:sp>
      <p:pic>
        <p:nvPicPr>
          <p:cNvPr id="6" name="圖片 5" descr="一張含有 螢幕擷取畫面, 圖形, 設計 的圖片&#10;&#10;自動產生的描述">
            <a:extLst>
              <a:ext uri="{FF2B5EF4-FFF2-40B4-BE49-F238E27FC236}">
                <a16:creationId xmlns:a16="http://schemas.microsoft.com/office/drawing/2014/main" id="{5F2DF823-6E88-58A7-D641-FF4C66B98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4546600"/>
            <a:ext cx="10668000" cy="106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9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字型, 螢幕擷取畫面, 數字 的圖片&#10;&#10;自動產生的描述">
            <a:extLst>
              <a:ext uri="{FF2B5EF4-FFF2-40B4-BE49-F238E27FC236}">
                <a16:creationId xmlns:a16="http://schemas.microsoft.com/office/drawing/2014/main" id="{BAD932B4-67B2-6F10-B2DE-7F22FFD19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7" b="5853"/>
          <a:stretch/>
        </p:blipFill>
        <p:spPr>
          <a:xfrm>
            <a:off x="431800" y="-14043"/>
            <a:ext cx="14630400" cy="16447843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70735D62-E30E-5BE5-3B13-E7AD571D82EB}"/>
              </a:ext>
            </a:extLst>
          </p:cNvPr>
          <p:cNvSpPr txBox="1"/>
          <p:nvPr/>
        </p:nvSpPr>
        <p:spPr>
          <a:xfrm>
            <a:off x="11328400" y="-28713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sz="7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endParaRPr lang="zh-TW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0834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00"/>
    </mc:Choice>
    <mc:Fallback xmlns="">
      <p:transition spd="slow" advTm="9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螢幕擷取畫面, 網頁, 網站 的圖片&#10;&#10;自動產生的描述">
            <a:extLst>
              <a:ext uri="{FF2B5EF4-FFF2-40B4-BE49-F238E27FC236}">
                <a16:creationId xmlns:a16="http://schemas.microsoft.com/office/drawing/2014/main" id="{814F0BED-DC8E-BA26-9AA0-D566C00C0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00" y="0"/>
            <a:ext cx="11201400" cy="1618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78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00"/>
    </mc:Choice>
    <mc:Fallback xmlns="">
      <p:transition spd="slow" advTm="9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螢幕擷取畫面, 字型, 數字 的圖片&#10;&#10;自動產生的描述">
            <a:extLst>
              <a:ext uri="{FF2B5EF4-FFF2-40B4-BE49-F238E27FC236}">
                <a16:creationId xmlns:a16="http://schemas.microsoft.com/office/drawing/2014/main" id="{767CEC71-D89C-847C-D8B4-6459A0785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0"/>
            <a:ext cx="16256000" cy="162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18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00"/>
    </mc:Choice>
    <mc:Fallback xmlns="">
      <p:transition spd="slow" advTm="9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00AEB38-3805-4069-1200-996CFC48C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0733" y="3860800"/>
            <a:ext cx="13936178" cy="2248280"/>
          </a:xfrm>
        </p:spPr>
        <p:txBody>
          <a:bodyPr/>
          <a:lstStyle/>
          <a:p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「產銷履歷」任何問題</a:t>
            </a:r>
            <a:r>
              <a:rPr lang="en-US" altLang="zh-TW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br>
              <a:rPr lang="en-US" altLang="zh-TW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補助款事宜 </a:t>
            </a:r>
            <a:r>
              <a:rPr lang="en-US" altLang="zh-TW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登打、設備資材</a:t>
            </a:r>
            <a:r>
              <a:rPr lang="en-US" altLang="zh-TW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…)</a:t>
            </a:r>
            <a:br>
              <a:rPr lang="en-US" altLang="zh-TW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請詢問   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農糧署客服 </a:t>
            </a:r>
            <a:r>
              <a:rPr kumimoji="0" lang="en-US" altLang="zh-TW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0800-580-111</a:t>
            </a:r>
            <a:endParaRPr lang="zh-TW" altLang="en-US" sz="66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3CC830C7-CD70-538F-4BC8-74FD080674F2}"/>
              </a:ext>
            </a:extLst>
          </p:cNvPr>
          <p:cNvSpPr txBox="1">
            <a:spLocks/>
          </p:cNvSpPr>
          <p:nvPr/>
        </p:nvSpPr>
        <p:spPr>
          <a:xfrm>
            <a:off x="1320733" y="1555593"/>
            <a:ext cx="13411200" cy="118998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10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產銷履歷驗證協助管道</a:t>
            </a:r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48B62BD9-F57E-F69F-7413-7B55051174BE}"/>
              </a:ext>
            </a:extLst>
          </p:cNvPr>
          <p:cNvSpPr txBox="1">
            <a:spLocks/>
          </p:cNvSpPr>
          <p:nvPr/>
        </p:nvSpPr>
        <p:spPr>
          <a:xfrm>
            <a:off x="1402120" y="7646755"/>
            <a:ext cx="14638821" cy="2248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「驗證流程」任何問題</a:t>
            </a:r>
            <a:r>
              <a:rPr lang="en-US" altLang="zh-TW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補助款事宜 </a:t>
            </a:r>
            <a:r>
              <a:rPr lang="en-US" altLang="zh-TW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驗證費用</a:t>
            </a:r>
            <a:r>
              <a:rPr lang="en-US" altLang="zh-TW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6600" b="1" dirty="0">
                <a:solidFill>
                  <a:srgbClr val="0033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line@</a:t>
            </a:r>
            <a:br>
              <a:rPr lang="en-US" altLang="zh-TW" sz="6600" b="1" dirty="0">
                <a:solidFill>
                  <a:srgbClr val="0033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請詢問</a:t>
            </a:r>
            <a:r>
              <a:rPr lang="zh-TW" altLang="en-US" sz="66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en-US" altLang="zh-TW" sz="66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FSI</a:t>
            </a:r>
            <a:r>
              <a:rPr lang="zh-TW" altLang="en-US" sz="66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暐凱國際 </a:t>
            </a:r>
            <a:r>
              <a:rPr lang="en-US" altLang="zh-TW" sz="66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02-8751-1232 </a:t>
            </a:r>
            <a:endParaRPr lang="zh-TW" altLang="en-US" sz="6600" b="1" u="sng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2A7E1FF1-F7DD-3460-310B-488BCBB14F2C}"/>
              </a:ext>
            </a:extLst>
          </p:cNvPr>
          <p:cNvSpPr txBox="1">
            <a:spLocks/>
          </p:cNvSpPr>
          <p:nvPr/>
        </p:nvSpPr>
        <p:spPr>
          <a:xfrm>
            <a:off x="1320733" y="11605247"/>
            <a:ext cx="13936179" cy="35052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農糧產品產銷履歷資訊系統 </a:t>
            </a:r>
            <a:endParaRPr lang="en-US" altLang="zh-TW" sz="6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(L3</a:t>
            </a:r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平台</a:t>
            </a:r>
            <a:r>
              <a:rPr lang="en-US" altLang="zh-TW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事宜</a:t>
            </a:r>
            <a:endParaRPr lang="en-US" altLang="zh-TW" sz="6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請詢問   </a:t>
            </a:r>
            <a:r>
              <a:rPr lang="zh-TW" altLang="en-US" sz="6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凌網客服 </a:t>
            </a:r>
            <a:r>
              <a:rPr lang="en-US" altLang="zh-TW" sz="6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0800-201-051</a:t>
            </a:r>
            <a:endParaRPr lang="zh-TW" altLang="en-US" sz="66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9190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螢幕擷取畫面, 字型, 平面設計 的圖片&#10;&#10;自動產生的描述">
            <a:extLst>
              <a:ext uri="{FF2B5EF4-FFF2-40B4-BE49-F238E27FC236}">
                <a16:creationId xmlns:a16="http://schemas.microsoft.com/office/drawing/2014/main" id="{1BCFCF86-913B-8C94-2AC4-18E37FA070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812800"/>
            <a:ext cx="11493556" cy="1625600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0AFCD9EB-7C64-071B-3018-637AA95E2BF3}"/>
              </a:ext>
            </a:extLst>
          </p:cNvPr>
          <p:cNvSpPr txBox="1"/>
          <p:nvPr/>
        </p:nvSpPr>
        <p:spPr>
          <a:xfrm>
            <a:off x="2032000" y="1955800"/>
            <a:ext cx="43510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600" b="1" dirty="0">
                <a:solidFill>
                  <a:srgbClr val="003366"/>
                </a:solidFill>
              </a:rPr>
              <a:t>FSI</a:t>
            </a:r>
            <a:endParaRPr lang="zh-TW" altLang="en-US" b="1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6788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5846</TotalTime>
  <Words>273</Words>
  <Application>Microsoft Office PowerPoint</Application>
  <PresentationFormat>自訂</PresentationFormat>
  <Paragraphs>38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12</vt:i4>
      </vt:variant>
    </vt:vector>
  </HeadingPairs>
  <TitlesOfParts>
    <vt:vector size="24" baseType="lpstr">
      <vt:lpstr>微軟正黑體</vt:lpstr>
      <vt:lpstr>新細明體</vt:lpstr>
      <vt:lpstr>標楷體</vt:lpstr>
      <vt:lpstr>Arial</vt:lpstr>
      <vt:lpstr>Calibri</vt:lpstr>
      <vt:lpstr>Cambria</vt:lpstr>
      <vt:lpstr>Franklin Gothic Demi</vt:lpstr>
      <vt:lpstr>Garamond</vt:lpstr>
      <vt:lpstr>Times New Roman</vt:lpstr>
      <vt:lpstr>Wingdings</vt:lpstr>
      <vt:lpstr>Office Theme</vt:lpstr>
      <vt:lpstr>1_Office 佈景主題</vt:lpstr>
      <vt:lpstr>PowerPoint 簡報</vt:lpstr>
      <vt:lpstr>全方位食品安全專業管理機構</vt:lpstr>
      <vt:lpstr>PowerPoint 簡報</vt:lpstr>
      <vt:lpstr>PowerPoint 簡報</vt:lpstr>
      <vt:lpstr>PowerPoint 簡報</vt:lpstr>
      <vt:lpstr>3/12上課地點:雲林二崙農會</vt:lpstr>
      <vt:lpstr>FSI 產銷履歷課程報名連結</vt:lpstr>
      <vt:lpstr>PowerPoint 簡報</vt:lpstr>
      <vt:lpstr>PowerPoint 簡報</vt:lpstr>
      <vt:lpstr>PowerPoint 簡報</vt:lpstr>
      <vt:lpstr>「產銷履歷」任何問題&amp; 補助款事宜 (登打、設備資材…) 請詢問   農糧署客服 0800-580-111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office</cp:lastModifiedBy>
  <cp:revision>16</cp:revision>
  <dcterms:created xsi:type="dcterms:W3CDTF">2025-02-11T17:06:53Z</dcterms:created>
  <dcterms:modified xsi:type="dcterms:W3CDTF">2025-03-02T13:09:24Z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2025-02-11T00:00:00Z</vt:filetime>
  </property>
  <property fmtid="{D5CDD505-2E9C-101B-9397-08002B2CF9AE}" pid="3" name="LastSaved">
    <vt:filetime>2025-02-11T00:00:00Z</vt:filetime>
  </property>
</Properties>
</file>